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sldIdLst>
    <p:sldId id="256" r:id="rId2"/>
    <p:sldId id="257" r:id="rId3"/>
    <p:sldId id="261" r:id="rId4"/>
    <p:sldId id="262" r:id="rId5"/>
    <p:sldId id="275" r:id="rId6"/>
    <p:sldId id="270" r:id="rId7"/>
    <p:sldId id="266" r:id="rId8"/>
    <p:sldId id="267" r:id="rId9"/>
    <p:sldId id="268" r:id="rId10"/>
    <p:sldId id="271" r:id="rId11"/>
    <p:sldId id="272" r:id="rId12"/>
    <p:sldId id="269" r:id="rId13"/>
    <p:sldId id="276" r:id="rId14"/>
    <p:sldId id="274" r:id="rId15"/>
    <p:sldId id="263" r:id="rId16"/>
    <p:sldId id="264" r:id="rId17"/>
    <p:sldId id="265" r:id="rId18"/>
    <p:sldId id="273" r:id="rId19"/>
    <p:sldId id="25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E8FF"/>
    <a:srgbClr val="7E7E82"/>
    <a:srgbClr val="007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5B59D-B945-4CDD-99AC-D3157592DDB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A829F-9675-4B58-BD21-FED3B40572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371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dirty="0">
                <a:solidFill>
                  <a:srgbClr val="BFE8FF"/>
                </a:solidFill>
              </a:rPr>
              <a:t>Планирование производственных ресурсов - это процесс определения и управления ресурсами, необходимыми для производства продукции или услуг. Целью планирования является обеспечение эффективного использования ресурсов и достижение поставленных целей.</a:t>
            </a:r>
          </a:p>
          <a:p>
            <a:pPr algn="just"/>
            <a:r>
              <a:rPr lang="ru-RU" sz="1200" dirty="0">
                <a:solidFill>
                  <a:srgbClr val="BFE8FF"/>
                </a:solidFill>
              </a:rPr>
              <a:t>В рамках планирования производственных ресурсов специалисты определяют необходимые материалы, оборудование, трудовые ресурсы, распределяют работы, и решают другие задачи, которые влияют на производственный процесс.</a:t>
            </a:r>
            <a:br>
              <a:rPr lang="ru-RU" sz="1200" dirty="0">
                <a:solidFill>
                  <a:srgbClr val="BFE8FF"/>
                </a:solidFill>
              </a:rPr>
            </a:br>
            <a:br>
              <a:rPr lang="ru-RU" sz="1200" dirty="0">
                <a:solidFill>
                  <a:srgbClr val="BFE8FF"/>
                </a:solidFill>
              </a:rPr>
            </a:br>
            <a:r>
              <a:rPr lang="ru-RU" sz="1200" dirty="0">
                <a:solidFill>
                  <a:srgbClr val="BFE8FF"/>
                </a:solidFill>
              </a:rPr>
              <a:t>В нашей задаче рассматривается распределение заказов по оборудованию и выбор альтернативных техпроцессов для операций, которые осуществляются в процессе выполнения этих заказов.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A829F-9675-4B58-BD21-FED3B40572D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1308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Тестирование эффективности на наборе задач (В качестве результата получаем </a:t>
            </a:r>
            <a:r>
              <a:rPr lang="en-US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CSV </a:t>
            </a:r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таблицу </a:t>
            </a:r>
            <a:r>
              <a:rPr lang="en-US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c </a:t>
            </a:r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информацией по эффективности алгоритма на каждой задаче</a:t>
            </a:r>
            <a:r>
              <a:rPr lang="en-US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Сравнение двух таблиц эффективности (В качестве результата получаем </a:t>
            </a:r>
            <a:r>
              <a:rPr lang="en-US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CSV </a:t>
            </a:r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таблицу с информацией, на какой задаче какой алгоритм превзошёл другой по критерию и максимальному сроку просрочки)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A829F-9675-4B58-BD21-FED3B40572D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171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На вход алгоритм получает следующие данные: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Информация о производстве – включает в себя расписание и оборудование, которое присутствует на производстве.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Информация о заказах – включает в себя набор заказов, которые необходимо выполнить. Каждый заказ содержит время раннего начала, срок выполнения, информацию о продуктах, которые необходимо произвести и их количество. Информация о продукте содержит в себе альтернативные техпроцессы для создания данного продукта, а каждый техпроцесс включает несколько последовательно идущих операций, которые могут выполняться только на определенном оборудовании и занимают оборудование на определенный промежуток времени.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A829F-9675-4B58-BD21-FED3B40572D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343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Результатом работы алгоритма являются данные о том, как нужно распределить создание поступивших заказов по производству. Для каждой детали из заказов получается следующая информация: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На каком конкретном оборудовании выполнялась каждая операция для создания детали.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В какое время каждая конкретная операция выполнялась</a:t>
            </a:r>
          </a:p>
          <a:p>
            <a:pPr algn="just"/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Для идентификации каждой детали присваивается уникальный номер.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A829F-9675-4B58-BD21-FED3B40572D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780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Подробнее про тесты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A829F-9675-4B58-BD21-FED3B40572D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433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Рассматривается производство. Ресурсы производства – его оборудование. Оборудование обладает следующей иерархией: есть группы оборудования, в каждой группе определенное количество одинаковых единиц оборудования, каждая группа предназначена для выполнения определенных работ. Все ресурсы производства работают по единому графику. Технологический процесс линейный – для производства изделия необходимо провести некоторое количество следующих друг за другом взаимозависимых операций (Для каждой операции указано время её выполнения и необходимое оборудование). Каждое изделие имеет параметр альтернативности – для производства можно использовать разные технические процессы, состоящие из разных операций. </a:t>
            </a:r>
          </a:p>
          <a:p>
            <a:pPr algn="just"/>
            <a:r>
              <a:rPr lang="ru-RU" sz="12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«Производство» получает задание, которое содержит в себе заказы. Каждый заказ представляет собой множество изделий определенного количества, время раннего начала выполнения заказа и директивный срок. Все заказы известны заранее, новых заказов в процессе работ не поступает.</a:t>
            </a:r>
          </a:p>
          <a:p>
            <a:pPr algn="just"/>
            <a:r>
              <a:rPr lang="ru-RU" sz="12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Для каждой детали из заказа необходимо выбрать техпроцесс и указать, когда и на каком оборудовании эту деталь производить, при этом минимизируя нарушения директивных сроков выполнения заказов.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A829F-9675-4B58-BD21-FED3B40572D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690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A829F-9675-4B58-BD21-FED3B40572D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4677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A829F-9675-4B58-BD21-FED3B40572D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842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Основой как для базового, так и для собственного алгоритмов являются одни и те же действия</a:t>
            </a:r>
            <a:r>
              <a:rPr lang="en-US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 – </a:t>
            </a:r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фронтальный алгоритм: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Формирование </a:t>
            </a:r>
            <a:r>
              <a:rPr lang="ru-RU" sz="1200" dirty="0" err="1">
                <a:solidFill>
                  <a:srgbClr val="BFE8FF"/>
                </a:solidFill>
                <a:ea typeface="Times New Roman" panose="02020603050405020304" pitchFamily="18" charset="0"/>
              </a:rPr>
              <a:t>таймлайна</a:t>
            </a:r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 – списка времён, когда мы проверяем состояние системы. Включает в себя времена раннего начала заказов, а так же времена, когда освобождается какое-либо оборудование.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Формирование фронта работ – списка операций, которые ожидают начала выполнения. Включает в себя операции, у которых были выполнены, либо отсутствуют предыдущие операции и наступило время раннего начала соответствующего заказа.</a:t>
            </a:r>
          </a:p>
          <a:p>
            <a:pPr algn="just"/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Изначально в </a:t>
            </a:r>
            <a:r>
              <a:rPr lang="ru-RU" sz="1200" dirty="0" err="1">
                <a:solidFill>
                  <a:srgbClr val="BFE8FF"/>
                </a:solidFill>
                <a:ea typeface="Times New Roman" panose="02020603050405020304" pitchFamily="18" charset="0"/>
              </a:rPr>
              <a:t>таймлайн</a:t>
            </a:r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 попадают только времена раннего начала заказов, а фронт работ пустой. В процессе работы алгоритма мы заполняем фронт работ операциями из заказов, а </a:t>
            </a:r>
            <a:r>
              <a:rPr lang="ru-RU" sz="1200" dirty="0" err="1">
                <a:solidFill>
                  <a:srgbClr val="BFE8FF"/>
                </a:solidFill>
                <a:ea typeface="Times New Roman" panose="02020603050405020304" pitchFamily="18" charset="0"/>
              </a:rPr>
              <a:t>таймлайн</a:t>
            </a:r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 временами освобождения оборудования, параллельно отмечая времена выполнения операций и оборудование, на котором операции выполнялись. По итогу для каждой детали из заказа имеем оборудование для выполнения и время начала и завершения выполнения.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A829F-9675-4B58-BD21-FED3B40572D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249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Реализованный фронтальный алгоритм: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Альтернативный техпроцесс для деталей выбирается случайным образом, если это базовый алгоритм, в собственном же алгоритме распределение техпроцессов приходит от вышележащего алгоритма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Можно выбрать, каким образом работать с фронтом операций: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Список (Стандартный способ)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Дерево (Способ, реализованный в результате работы над предметом «Методы и технологии суперкомпьютерных вычислений»)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A829F-9675-4B58-BD21-FED3B40572D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543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Сначала, случайным образом сгенерируем некоторое количество распределений альтернативностей, для каждой из них запустим фронтальный алгоритм и посчитаем критерий.</a:t>
            </a:r>
          </a:p>
          <a:p>
            <a:pPr algn="just"/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Затем, при помощи операции свёртки, до конца работы алгоритма будем генерировать новые распределения из уже существующих и так же считать запускать для них фронтальный алгоритм и считать критерий, сдвигаясь в свёртке в сторону распределения с лучшим критерием.</a:t>
            </a:r>
          </a:p>
          <a:p>
            <a:pPr algn="just"/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После каждого запуска фронтального алгоритма и расчёта критерия будем разделять все решения на три кластера по значению критерия. При выборе распределений для генерации будем брать одно из лучшего кластера, другое из оставшихся.</a:t>
            </a:r>
          </a:p>
          <a:p>
            <a:pPr algn="just"/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Таким образом, для получившихся решений – после работы алгоритма в качестве результата возвращаем решение, лучшее по критерию.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A829F-9675-4B58-BD21-FED3B40572D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84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Используем двухуровневый алгоритм - релаксируем нашу задачу до задаче о ранце: для каждого конкретного распределения альтернативностей представим, все операции каждой альтернативности для детали выполняются независимо и теперь для каждой детали есть только значение времени, на которое она займёт оборудование для выполнения. Таким образом, каждая деталь имеет «вес» - количество производственных мощностей, которые она требует создания, а производственные мощности – время на оборудование, которое предоставляет предприятие. </a:t>
            </a:r>
          </a:p>
          <a:p>
            <a:pPr algn="just"/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Таким образом, для получившихся решений – распределений альтернативностей можно посчитать критерий в ранцевой задаче, а, сами решения в большом количестве генерировать случайным образом.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A829F-9675-4B58-BD21-FED3B40572D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6244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Проверка поступивших заказов на возможность выполнения данных заказов на производстве (Проверяется соответствие оборудования)</a:t>
            </a:r>
            <a:r>
              <a:rPr lang="en-US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;</a:t>
            </a:r>
            <a:endParaRPr lang="ru-RU" sz="12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Проверка полученного плана производства на возможность исполнения (Проверяется порядок выполнения операций, время выполнения, занятость оборудования, техпроцесс)</a:t>
            </a:r>
            <a:r>
              <a:rPr lang="en-US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;</a:t>
            </a:r>
            <a:endParaRPr lang="ru-RU" sz="12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Сравнительное тестирование двух планов работ по критерию</a:t>
            </a:r>
            <a:r>
              <a:rPr lang="en-US" sz="1200" dirty="0">
                <a:solidFill>
                  <a:srgbClr val="BFE8FF"/>
                </a:solidFill>
                <a:ea typeface="Times New Roman" panose="02020603050405020304" pitchFamily="18" charset="0"/>
              </a:rPr>
              <a:t>;</a:t>
            </a:r>
            <a:endParaRPr lang="ru-RU" sz="12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A829F-9675-4B58-BD21-FED3B40572D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517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33268A2-00B6-4778-B726-E2BC829B3E95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6584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85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32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1241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23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023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46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90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097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28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33268A2-00B6-4778-B726-E2BC829B3E95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17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1" y="758952"/>
            <a:ext cx="9418319" cy="4041648"/>
          </a:xfrm>
        </p:spPr>
        <p:txBody>
          <a:bodyPr>
            <a:normAutofit/>
          </a:bodyPr>
          <a:lstStyle/>
          <a:p>
            <a:r>
              <a:rPr lang="ru-RU" sz="6000" dirty="0">
                <a:solidFill>
                  <a:srgbClr val="0072BC"/>
                </a:solidFill>
              </a:rPr>
              <a:t>Задача производственного планирования с альтернативными техпроцессами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17" cy="1857652"/>
          </a:xfrm>
        </p:spPr>
        <p:txBody>
          <a:bodyPr numCol="2">
            <a:normAutofit lnSpcReduction="10000"/>
          </a:bodyPr>
          <a:lstStyle/>
          <a:p>
            <a:r>
              <a:rPr lang="ru-RU" sz="2000" dirty="0">
                <a:solidFill>
                  <a:srgbClr val="BFE8FF"/>
                </a:solidFill>
              </a:rPr>
              <a:t>Работу выполнили</a:t>
            </a:r>
            <a:br>
              <a:rPr lang="ru-RU" sz="2000" dirty="0">
                <a:solidFill>
                  <a:srgbClr val="BFE8FF"/>
                </a:solidFill>
              </a:rPr>
            </a:br>
            <a:r>
              <a:rPr lang="ru-RU" sz="2000" dirty="0">
                <a:solidFill>
                  <a:srgbClr val="BFE8FF"/>
                </a:solidFill>
              </a:rPr>
              <a:t>студенты группы 3822М1ПИ1</a:t>
            </a:r>
            <a:br>
              <a:rPr lang="ru-RU" sz="2000" dirty="0">
                <a:solidFill>
                  <a:srgbClr val="BFE8FF"/>
                </a:solidFill>
              </a:rPr>
            </a:br>
            <a:endParaRPr lang="ru-RU" sz="2000" dirty="0">
              <a:solidFill>
                <a:srgbClr val="BFE8FF"/>
              </a:solidFill>
            </a:endParaRPr>
          </a:p>
          <a:p>
            <a:r>
              <a:rPr lang="ru-RU" sz="2000" dirty="0">
                <a:solidFill>
                  <a:srgbClr val="BFE8FF"/>
                </a:solidFill>
              </a:rPr>
              <a:t>Балдин Алексей</a:t>
            </a:r>
            <a:br>
              <a:rPr lang="ru-RU" sz="2000" dirty="0">
                <a:solidFill>
                  <a:srgbClr val="BFE8FF"/>
                </a:solidFill>
              </a:rPr>
            </a:br>
            <a:r>
              <a:rPr lang="ru-RU" sz="2000" dirty="0">
                <a:solidFill>
                  <a:srgbClr val="BFE8FF"/>
                </a:solidFill>
              </a:rPr>
              <a:t>Куликова Анастасия</a:t>
            </a:r>
            <a:br>
              <a:rPr lang="ru-RU" sz="2000" dirty="0">
                <a:solidFill>
                  <a:srgbClr val="BFE8FF"/>
                </a:solidFill>
              </a:rPr>
            </a:br>
            <a:r>
              <a:rPr lang="ru-RU" sz="2000" dirty="0">
                <a:solidFill>
                  <a:srgbClr val="BFE8FF"/>
                </a:solidFill>
              </a:rPr>
              <a:t>Моторин Иван</a:t>
            </a:r>
          </a:p>
          <a:p>
            <a:pPr algn="r"/>
            <a:r>
              <a:rPr lang="ru-RU" sz="2000" dirty="0">
                <a:solidFill>
                  <a:srgbClr val="BFE8FF"/>
                </a:solidFill>
              </a:rPr>
              <a:t>Научный руководитель</a:t>
            </a:r>
            <a:br>
              <a:rPr lang="ru-RU" sz="2000" dirty="0">
                <a:solidFill>
                  <a:srgbClr val="BFE8FF"/>
                </a:solidFill>
              </a:rPr>
            </a:br>
            <a:endParaRPr lang="ru-RU" sz="2000" dirty="0">
              <a:solidFill>
                <a:srgbClr val="BFE8FF"/>
              </a:solidFill>
            </a:endParaRPr>
          </a:p>
          <a:p>
            <a:pPr algn="r"/>
            <a:endParaRPr lang="ru-RU" sz="2000" dirty="0">
              <a:solidFill>
                <a:srgbClr val="BFE8FF"/>
              </a:solidFill>
            </a:endParaRPr>
          </a:p>
          <a:p>
            <a:pPr algn="r"/>
            <a:r>
              <a:rPr lang="ru-RU" sz="2000" dirty="0">
                <a:solidFill>
                  <a:srgbClr val="BFE8FF"/>
                </a:solidFill>
              </a:rPr>
              <a:t>Профессор кафедры ИАНИ</a:t>
            </a:r>
            <a:br>
              <a:rPr lang="ru-RU" sz="2000" dirty="0">
                <a:solidFill>
                  <a:srgbClr val="BFE8FF"/>
                </a:solidFill>
              </a:rPr>
            </a:br>
            <a:r>
              <a:rPr lang="ru-RU" sz="2000" dirty="0">
                <a:solidFill>
                  <a:srgbClr val="BFE8FF"/>
                </a:solidFill>
              </a:rPr>
              <a:t>Афраймович Лев Григорьевич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96EE746-8208-46A2-8634-A94B60713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55"/>
          <a:stretch/>
        </p:blipFill>
        <p:spPr bwMode="auto">
          <a:xfrm>
            <a:off x="8842340" y="758952"/>
            <a:ext cx="1482390" cy="1539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5625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76842"/>
            <a:ext cx="5179113" cy="1082232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Свёрточный алгоритм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283918"/>
            <a:ext cx="5012573" cy="5411244"/>
          </a:xfrm>
        </p:spPr>
        <p:txBody>
          <a:bodyPr numCol="1">
            <a:noAutofit/>
          </a:bodyPr>
          <a:lstStyle/>
          <a:p>
            <a:pPr algn="just"/>
            <a:r>
              <a:rPr lang="ru-RU" sz="1500" dirty="0">
                <a:solidFill>
                  <a:srgbClr val="BFE8FF"/>
                </a:solidFill>
                <a:ea typeface="Times New Roman" panose="02020603050405020304" pitchFamily="18" charset="0"/>
              </a:rPr>
              <a:t>Случайным образом сгенерируем некоторое количество распределений альтернативностей, для каждой из них запустим фронтальный алгоритм и посчитаем критерий.</a:t>
            </a:r>
          </a:p>
          <a:p>
            <a:pPr algn="just"/>
            <a:r>
              <a:rPr lang="ru-RU" sz="1500" dirty="0">
                <a:solidFill>
                  <a:srgbClr val="BFE8FF"/>
                </a:solidFill>
                <a:ea typeface="Times New Roman" panose="02020603050405020304" pitchFamily="18" charset="0"/>
              </a:rPr>
              <a:t>Затем, при помощи операции свёртки, до конца работы алгоритма будем генерировать новые распределения из уже существующих.</a:t>
            </a:r>
          </a:p>
          <a:p>
            <a:pPr algn="just"/>
            <a:r>
              <a:rPr lang="ru-RU" sz="1500" dirty="0">
                <a:solidFill>
                  <a:srgbClr val="BFE8FF"/>
                </a:solidFill>
                <a:ea typeface="Times New Roman" panose="02020603050405020304" pitchFamily="18" charset="0"/>
              </a:rPr>
              <a:t>Для эффективного выбора распределений используем кластеризацию.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43288876-B0D1-4B66-99A5-2603842D5C1F}"/>
                  </a:ext>
                </a:extLst>
              </p:cNvPr>
              <p:cNvSpPr/>
              <p:nvPr/>
            </p:nvSpPr>
            <p:spPr>
              <a:xfrm>
                <a:off x="6096000" y="695746"/>
                <a:ext cx="5643365" cy="5677413"/>
              </a:xfrm>
              <a:prstGeom prst="roundRect">
                <a:avLst/>
              </a:prstGeom>
              <a:ln>
                <a:solidFill>
                  <a:srgbClr val="BFE8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540385" indent="450215" algn="just"/>
                <a14:m>
                  <m:oMath xmlns:m="http://schemas.openxmlformats.org/officeDocument/2006/math">
                    <m:r>
                      <a:rPr lang="ru-RU" sz="11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заказов,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типов изделий,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альтернативных технологий изделия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 заказе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1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– количество изделий типа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в заказе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</a:p>
              <a:p>
                <a:pPr marL="540385" algn="just"/>
                <a:r>
                  <a:rPr lang="ru-RU" sz="11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изделий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заказа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изготавливаемых по технологии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    </a:t>
                </a:r>
              </a:p>
              <a:p>
                <a:pPr marL="540385" algn="just"/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𝑖𝑗𝑐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срок, когда были выполнены все работы над деталью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типа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из заказа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с=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ba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</a:t>
                </a:r>
                <a:r>
                  <a:rPr lang="ru-RU" sz="1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директивный срок заказа </a:t>
                </a:r>
                <a:r>
                  <a:rPr lang="en-US" sz="1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i,</a:t>
                </a:r>
                <a:endParaRPr lang="ru-R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𝑖𝑗𝑐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полная трудоёмкость над деталью</a:t>
                </a:r>
                <a:r>
                  <a:rPr lang="ru-RU" sz="11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ru-RU" sz="11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типа</a:t>
                </a:r>
                <a:r>
                  <a:rPr lang="ru-RU" sz="11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из заказа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с=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ba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  <a:endParaRPr lang="en-US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:endParaRPr lang="ru-R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11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1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1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11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два уже существующих распределения альтернативностей</a:t>
                </a:r>
                <a:endParaRPr lang="ru-R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14:m>
                  <m:oMath xmlns:m="http://schemas.openxmlformats.org/officeDocument/2006/math">
                    <m:r>
                      <a:rPr lang="ru-RU" sz="11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ru-RU" sz="1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свёрточный коэффициент, зависящий от того, какое из двух решений лучше по критерию</a:t>
                </a:r>
                <a:endParaRPr lang="en-US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1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ru-RU" sz="1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новое решение из свёртки существующих,</a:t>
                </a:r>
                <a:endParaRPr lang="ru-R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algn="just"/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540385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1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algn="just"/>
                <a:endParaRPr lang="ru-R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𝑚𝑎𝑥</m:t>
                                              </m:r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⁡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0,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𝐷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𝑖𝑗𝑐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nary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𝑖𝑗𝑐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→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𝑚𝑖𝑛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ru-RU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43288876-B0D1-4B66-99A5-2603842D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95746"/>
                <a:ext cx="5643365" cy="567741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BFE8FF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03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76842"/>
            <a:ext cx="5179113" cy="661948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Ранцевая задача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005991"/>
            <a:ext cx="5012573" cy="5689171"/>
          </a:xfrm>
        </p:spPr>
        <p:txBody>
          <a:bodyPr numCol="1">
            <a:noAutofit/>
          </a:bodyPr>
          <a:lstStyle/>
          <a:p>
            <a:pPr algn="just"/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Используем двухуровневый алгоритм - релаксируем нашу задачу до задаче о ранце. </a:t>
            </a:r>
          </a:p>
          <a:p>
            <a:pPr algn="just"/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Для получившихся решений – распределений альтернативностей можно посчитать критерий в ранцевой задаче, а, сами решения в большом количестве генерировать случайным образом.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43288876-B0D1-4B66-99A5-2603842D5C1F}"/>
                  </a:ext>
                </a:extLst>
              </p:cNvPr>
              <p:cNvSpPr/>
              <p:nvPr/>
            </p:nvSpPr>
            <p:spPr>
              <a:xfrm>
                <a:off x="6096000" y="695746"/>
                <a:ext cx="5643365" cy="5677413"/>
              </a:xfrm>
              <a:prstGeom prst="roundRect">
                <a:avLst/>
              </a:prstGeom>
              <a:ln>
                <a:solidFill>
                  <a:srgbClr val="BFE8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540385" indent="450215" algn="just"/>
                <a14:m>
                  <m:oMath xmlns:m="http://schemas.openxmlformats.org/officeDocument/2006/math">
                    <m:r>
                      <a:rPr lang="ru-RU" sz="11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заказов,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типов изделий,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типов оборудования,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альтернативных технологий изделия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 заказе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1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– количество изделий типа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 заказе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𝑗𝑘𝑙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мощность (норма-часы) оборудования типа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затрачиваемая при изготовлении изделия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используя технологию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ba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𝑙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доступная мощность (норма-часы) оборудования типа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𝑙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algn="just"/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изделий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заказа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изготавливаемых по технологии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    </a:t>
                </a:r>
              </a:p>
              <a:p>
                <a:pPr algn="just"/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algn="just"/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𝑚𝑎𝑥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0,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ru-RU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ru-RU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ru-RU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𝑗𝑘𝑙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𝑖𝑗𝑘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→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𝑚𝑖𝑛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43288876-B0D1-4B66-99A5-2603842D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95746"/>
                <a:ext cx="5643365" cy="567741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BFE8FF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75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377072"/>
            <a:ext cx="5179113" cy="1627092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Тестирование фронтального алгоритма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2135687"/>
            <a:ext cx="5012573" cy="4237471"/>
          </a:xfrm>
        </p:spPr>
        <p:txBody>
          <a:bodyPr numCol="1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Проверка поступивших заказов на возможность выполнения данных заказов на производстве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;</a:t>
            </a: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Проверка полученного плана производства на возможность исполнения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;</a:t>
            </a: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Сравнительное тестирование двух планов работ по критерию.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: скругленные углы 22">
                <a:extLst>
                  <a:ext uri="{FF2B5EF4-FFF2-40B4-BE49-F238E27FC236}">
                    <a16:creationId xmlns:a16="http://schemas.microsoft.com/office/drawing/2014/main" id="{F4529DDE-D0A5-43DD-B5EC-AD90A1C172FB}"/>
                  </a:ext>
                </a:extLst>
              </p:cNvPr>
              <p:cNvSpPr/>
              <p:nvPr/>
            </p:nvSpPr>
            <p:spPr>
              <a:xfrm>
                <a:off x="6096000" y="695746"/>
                <a:ext cx="5643365" cy="5677413"/>
              </a:xfrm>
              <a:prstGeom prst="roundRect">
                <a:avLst/>
              </a:prstGeom>
              <a:ln>
                <a:solidFill>
                  <a:srgbClr val="BFE8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540385" algn="just"/>
                <a:endParaRPr lang="ru-R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𝑚𝑎𝑥</m:t>
                                              </m:r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⁡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0,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𝐷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𝑖𝑗𝑐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nary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𝑖𝑗𝑐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→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𝑚𝑖𝑛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ru-RU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Прямоугольник: скругленные углы 22">
                <a:extLst>
                  <a:ext uri="{FF2B5EF4-FFF2-40B4-BE49-F238E27FC236}">
                    <a16:creationId xmlns:a16="http://schemas.microsoft.com/office/drawing/2014/main" id="{F4529DDE-D0A5-43DD-B5EC-AD90A1C172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95746"/>
                <a:ext cx="5643365" cy="567741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BFE8FF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778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377072"/>
            <a:ext cx="5179113" cy="2140660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Система регрессионного и сравнительного тестирования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2592888"/>
            <a:ext cx="5012573" cy="3780270"/>
          </a:xfrm>
        </p:spPr>
        <p:txBody>
          <a:bodyPr numCol="1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Тестирование эффективности на наборе задач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;</a:t>
            </a: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Сравнение двух таблиц эффективности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.</a:t>
            </a: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: скругленные углы 22">
                <a:extLst>
                  <a:ext uri="{FF2B5EF4-FFF2-40B4-BE49-F238E27FC236}">
                    <a16:creationId xmlns:a16="http://schemas.microsoft.com/office/drawing/2014/main" id="{F4529DDE-D0A5-43DD-B5EC-AD90A1C172FB}"/>
                  </a:ext>
                </a:extLst>
              </p:cNvPr>
              <p:cNvSpPr/>
              <p:nvPr/>
            </p:nvSpPr>
            <p:spPr>
              <a:xfrm>
                <a:off x="6096000" y="695746"/>
                <a:ext cx="5643365" cy="5677413"/>
              </a:xfrm>
              <a:prstGeom prst="roundRect">
                <a:avLst/>
              </a:prstGeom>
              <a:ln>
                <a:solidFill>
                  <a:srgbClr val="BFE8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540385" algn="just"/>
                <a:endParaRPr lang="ru-R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𝑚𝑎𝑥</m:t>
                                              </m:r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⁡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0,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𝐷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𝑖𝑗𝑐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nary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𝑖𝑗𝑐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→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𝑚𝑖𝑛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ru-RU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Прямоугольник: скругленные углы 22">
                <a:extLst>
                  <a:ext uri="{FF2B5EF4-FFF2-40B4-BE49-F238E27FC236}">
                    <a16:creationId xmlns:a16="http://schemas.microsoft.com/office/drawing/2014/main" id="{F4529DDE-D0A5-43DD-B5EC-AD90A1C172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95746"/>
                <a:ext cx="5643365" cy="567741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BFE8FF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435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68894"/>
            <a:ext cx="8916045" cy="1228152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Демонстрация работы</a:t>
            </a:r>
            <a:br>
              <a:rPr lang="ru-RU" sz="4400" dirty="0">
                <a:solidFill>
                  <a:srgbClr val="0072BC"/>
                </a:solidFill>
              </a:rPr>
            </a:br>
            <a:r>
              <a:rPr lang="ru-RU" sz="4400" dirty="0">
                <a:solidFill>
                  <a:srgbClr val="0072BC"/>
                </a:solidFill>
              </a:rPr>
              <a:t>Запуск функционала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441223"/>
            <a:ext cx="5179114" cy="5608469"/>
          </a:xfrm>
        </p:spPr>
        <p:txBody>
          <a:bodyPr numCol="1">
            <a:noAutofit/>
          </a:bodyPr>
          <a:lstStyle/>
          <a:p>
            <a:pPr algn="just"/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Для работы с данным ПО необходимо использовать консольную команду «</a:t>
            </a:r>
            <a:r>
              <a:rPr lang="en-US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java –jar ProductionResources.jar</a:t>
            </a: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»</a:t>
            </a:r>
            <a:r>
              <a:rPr lang="en-US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с различными аргументами: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ALG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GEN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TEST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HELP</a:t>
            </a:r>
            <a:endParaRPr lang="ru-RU" sz="16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AFB37D-A870-46A3-B377-F3075687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388" y="1441223"/>
            <a:ext cx="5415842" cy="20911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37751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9A5D22-719A-4075-9F90-36A3CF8B1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0669"/>
            <a:ext cx="5683022" cy="2656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291825" cy="1213078"/>
          </a:xfrm>
        </p:spPr>
        <p:txBody>
          <a:bodyPr>
            <a:normAutofit fontScale="90000"/>
          </a:bodyPr>
          <a:lstStyle/>
          <a:p>
            <a:br>
              <a:rPr lang="ru-RU" sz="4400" dirty="0">
                <a:solidFill>
                  <a:srgbClr val="0072BC"/>
                </a:solidFill>
              </a:rPr>
            </a:br>
            <a:br>
              <a:rPr lang="ru-RU" sz="4400" dirty="0">
                <a:solidFill>
                  <a:srgbClr val="0072BC"/>
                </a:solidFill>
              </a:rPr>
            </a:br>
            <a:r>
              <a:rPr lang="ru-RU" sz="4400" dirty="0">
                <a:solidFill>
                  <a:srgbClr val="0072BC"/>
                </a:solidFill>
              </a:rPr>
              <a:t>Демонстрация работы</a:t>
            </a:r>
            <a:br>
              <a:rPr lang="ru-RU" sz="4400" dirty="0">
                <a:solidFill>
                  <a:srgbClr val="0072BC"/>
                </a:solidFill>
              </a:rPr>
            </a:br>
            <a:r>
              <a:rPr lang="ru-RU" sz="4400" dirty="0">
                <a:solidFill>
                  <a:srgbClr val="0072BC"/>
                </a:solidFill>
              </a:rPr>
              <a:t>Входные данные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6" y="1421704"/>
            <a:ext cx="5179114" cy="5156648"/>
          </a:xfrm>
        </p:spPr>
        <p:txBody>
          <a:bodyPr numCol="1">
            <a:noAutofit/>
          </a:bodyPr>
          <a:lstStyle/>
          <a:p>
            <a:pPr algn="just"/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На вход алгоритм получает следующие данные: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Информация о производстве</a:t>
            </a:r>
            <a:r>
              <a:rPr lang="en-US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;</a:t>
            </a:r>
            <a:endParaRPr lang="ru-RU" sz="16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Информация о</a:t>
            </a:r>
            <a:r>
              <a:rPr lang="en-US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заказах.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A71C22-DE7C-449A-820C-AC3961010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07151"/>
            <a:ext cx="5681691" cy="2866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57192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68894"/>
            <a:ext cx="8916045" cy="1228152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Демонстрация работы</a:t>
            </a:r>
            <a:br>
              <a:rPr lang="ru-RU" sz="4400" dirty="0">
                <a:solidFill>
                  <a:srgbClr val="0072BC"/>
                </a:solidFill>
              </a:rPr>
            </a:br>
            <a:r>
              <a:rPr lang="ru-RU" sz="4400" dirty="0">
                <a:solidFill>
                  <a:srgbClr val="0072BC"/>
                </a:solidFill>
              </a:rPr>
              <a:t>Результат и выходные данные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441223"/>
            <a:ext cx="5179114" cy="5608469"/>
          </a:xfrm>
        </p:spPr>
        <p:txBody>
          <a:bodyPr numCol="1">
            <a:noAutofit/>
          </a:bodyPr>
          <a:lstStyle/>
          <a:p>
            <a:pPr algn="just"/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Результатом работы алгоритма являются данные о том, как нужно распределить создание поступивших заказов по производству. Для каждой детали из заказов получается следующая информация: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На каком конкретном оборудовании выполнялась каждая операция для создания детали.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В какое время каждая конкретная операция выполнялась</a:t>
            </a:r>
          </a:p>
          <a:p>
            <a:pPr algn="just"/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Для идентификации каждой детали присваивается уникальный номер.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918D40-12BF-4710-AC24-77E1E6439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972" r="4985" b="972"/>
          <a:stretch/>
        </p:blipFill>
        <p:spPr>
          <a:xfrm>
            <a:off x="6096000" y="1644431"/>
            <a:ext cx="5681691" cy="33409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7413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403" y="201199"/>
            <a:ext cx="10767410" cy="1239294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Демонстрация работы </a:t>
            </a:r>
            <a:br>
              <a:rPr lang="ru-RU" sz="4400" dirty="0">
                <a:solidFill>
                  <a:srgbClr val="0072BC"/>
                </a:solidFill>
              </a:rPr>
            </a:br>
            <a:r>
              <a:rPr lang="ru-RU" sz="4400" dirty="0">
                <a:solidFill>
                  <a:srgbClr val="0072BC"/>
                </a:solidFill>
              </a:rPr>
              <a:t>Таблицы и данные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0B2B4F57-69ED-4562-A8F8-60F935854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02837"/>
              </p:ext>
            </p:extLst>
          </p:nvPr>
        </p:nvGraphicFramePr>
        <p:xfrm>
          <a:off x="913108" y="1722329"/>
          <a:ext cx="10800343" cy="2295760"/>
        </p:xfrm>
        <a:graphic>
          <a:graphicData uri="http://schemas.openxmlformats.org/drawingml/2006/table">
            <a:tbl>
              <a:tblPr/>
              <a:tblGrid>
                <a:gridCol w="216000">
                  <a:extLst>
                    <a:ext uri="{9D8B030D-6E8A-4147-A177-3AD203B41FA5}">
                      <a16:colId xmlns:a16="http://schemas.microsoft.com/office/drawing/2014/main" val="2775288253"/>
                    </a:ext>
                  </a:extLst>
                </a:gridCol>
                <a:gridCol w="564777">
                  <a:extLst>
                    <a:ext uri="{9D8B030D-6E8A-4147-A177-3AD203B41FA5}">
                      <a16:colId xmlns:a16="http://schemas.microsoft.com/office/drawing/2014/main" val="366395252"/>
                    </a:ext>
                  </a:extLst>
                </a:gridCol>
                <a:gridCol w="535776">
                  <a:extLst>
                    <a:ext uri="{9D8B030D-6E8A-4147-A177-3AD203B41FA5}">
                      <a16:colId xmlns:a16="http://schemas.microsoft.com/office/drawing/2014/main" val="2044265956"/>
                    </a:ext>
                  </a:extLst>
                </a:gridCol>
                <a:gridCol w="1047549">
                  <a:extLst>
                    <a:ext uri="{9D8B030D-6E8A-4147-A177-3AD203B41FA5}">
                      <a16:colId xmlns:a16="http://schemas.microsoft.com/office/drawing/2014/main" val="2947772568"/>
                    </a:ext>
                  </a:extLst>
                </a:gridCol>
                <a:gridCol w="993655">
                  <a:extLst>
                    <a:ext uri="{9D8B030D-6E8A-4147-A177-3AD203B41FA5}">
                      <a16:colId xmlns:a16="http://schemas.microsoft.com/office/drawing/2014/main" val="177735525"/>
                    </a:ext>
                  </a:extLst>
                </a:gridCol>
                <a:gridCol w="802714">
                  <a:extLst>
                    <a:ext uri="{9D8B030D-6E8A-4147-A177-3AD203B41FA5}">
                      <a16:colId xmlns:a16="http://schemas.microsoft.com/office/drawing/2014/main" val="271587285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32649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89219157"/>
                    </a:ext>
                  </a:extLst>
                </a:gridCol>
                <a:gridCol w="926289">
                  <a:extLst>
                    <a:ext uri="{9D8B030D-6E8A-4147-A177-3AD203B41FA5}">
                      <a16:colId xmlns:a16="http://schemas.microsoft.com/office/drawing/2014/main" val="1275041820"/>
                    </a:ext>
                  </a:extLst>
                </a:gridCol>
                <a:gridCol w="929657">
                  <a:extLst>
                    <a:ext uri="{9D8B030D-6E8A-4147-A177-3AD203B41FA5}">
                      <a16:colId xmlns:a16="http://schemas.microsoft.com/office/drawing/2014/main" val="741587976"/>
                    </a:ext>
                  </a:extLst>
                </a:gridCol>
                <a:gridCol w="1176668">
                  <a:extLst>
                    <a:ext uri="{9D8B030D-6E8A-4147-A177-3AD203B41FA5}">
                      <a16:colId xmlns:a16="http://schemas.microsoft.com/office/drawing/2014/main" val="569550777"/>
                    </a:ext>
                  </a:extLst>
                </a:gridCol>
                <a:gridCol w="494022">
                  <a:extLst>
                    <a:ext uri="{9D8B030D-6E8A-4147-A177-3AD203B41FA5}">
                      <a16:colId xmlns:a16="http://schemas.microsoft.com/office/drawing/2014/main" val="2197691856"/>
                    </a:ext>
                  </a:extLst>
                </a:gridCol>
                <a:gridCol w="953236">
                  <a:extLst>
                    <a:ext uri="{9D8B030D-6E8A-4147-A177-3AD203B41FA5}">
                      <a16:colId xmlns:a16="http://schemas.microsoft.com/office/drawing/2014/main" val="2400877340"/>
                    </a:ext>
                  </a:extLst>
                </a:gridCol>
              </a:tblGrid>
              <a:tr h="2753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№</a:t>
                      </a:r>
                    </a:p>
                  </a:txBody>
                  <a:tcPr marL="2690" marR="2690" marT="269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Количество заказов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Количество типов деталей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Среднее количество деталей каждого типа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Среднее количество операций на деталь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Количество атомарных ресурсов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Минимальное число альтернатив на деталь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Максимальное число альтернатив на деталь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Среднее число альтернатив на деталь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Количество произведенных операций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Среднее суммарное количество дней просрочки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Средний критерий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Среднее время исполнения в секундах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327331"/>
                  </a:ext>
                </a:extLst>
              </a:tr>
              <a:tr h="2753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90" marR="2690" marT="269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988318"/>
                  </a:ext>
                </a:extLst>
              </a:tr>
              <a:tr h="2753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3.75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7960.0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57.6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974709"/>
                  </a:ext>
                </a:extLst>
              </a:tr>
              <a:tr h="2753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90" marR="2690" marT="269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4.75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9001.0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505031"/>
                  </a:ext>
                </a:extLst>
              </a:tr>
              <a:tr h="2753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90" marR="2690" marT="269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4.625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7856.6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236881"/>
                  </a:ext>
                </a:extLst>
              </a:tr>
              <a:tr h="2753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690" marR="2690" marT="269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14084.6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39353"/>
                  </a:ext>
                </a:extLst>
              </a:tr>
              <a:tr h="2753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690" marR="2690" marT="269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2600.0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60888.0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67.6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184.5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364.6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533097"/>
                  </a:ext>
                </a:extLst>
              </a:tr>
              <a:tr h="2753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690" marR="2690" marT="269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100000.0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436.0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3066.3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535.0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411172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0FEE56E6-0CA3-45F7-857B-135B39530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184510"/>
              </p:ext>
            </p:extLst>
          </p:nvPr>
        </p:nvGraphicFramePr>
        <p:xfrm>
          <a:off x="913108" y="4141335"/>
          <a:ext cx="10800000" cy="2295760"/>
        </p:xfrm>
        <a:graphic>
          <a:graphicData uri="http://schemas.openxmlformats.org/drawingml/2006/table">
            <a:tbl>
              <a:tblPr/>
              <a:tblGrid>
                <a:gridCol w="216000">
                  <a:extLst>
                    <a:ext uri="{9D8B030D-6E8A-4147-A177-3AD203B41FA5}">
                      <a16:colId xmlns:a16="http://schemas.microsoft.com/office/drawing/2014/main" val="3880988417"/>
                    </a:ext>
                  </a:extLst>
                </a:gridCol>
                <a:gridCol w="3945600">
                  <a:extLst>
                    <a:ext uri="{9D8B030D-6E8A-4147-A177-3AD203B41FA5}">
                      <a16:colId xmlns:a16="http://schemas.microsoft.com/office/drawing/2014/main" val="232617651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458397474"/>
                    </a:ext>
                  </a:extLst>
                </a:gridCol>
                <a:gridCol w="3031200">
                  <a:extLst>
                    <a:ext uri="{9D8B030D-6E8A-4147-A177-3AD203B41FA5}">
                      <a16:colId xmlns:a16="http://schemas.microsoft.com/office/drawing/2014/main" val="230881669"/>
                    </a:ext>
                  </a:extLst>
                </a:gridCol>
                <a:gridCol w="1447200">
                  <a:extLst>
                    <a:ext uri="{9D8B030D-6E8A-4147-A177-3AD203B41FA5}">
                      <a16:colId xmlns:a16="http://schemas.microsoft.com/office/drawing/2014/main" val="2053989471"/>
                    </a:ext>
                  </a:extLst>
                </a:gridCol>
              </a:tblGrid>
              <a:tr h="286970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№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Имя файла с лучшим результатом по времени просрочки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Обгон по времени просрочки в днях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Имя файла с лучшим результатом по критерию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Обгон по критерию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563067"/>
                  </a:ext>
                </a:extLst>
              </a:tr>
              <a:tr h="286970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946990"/>
                  </a:ext>
                </a:extLst>
              </a:tr>
              <a:tr h="286970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57.1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025317"/>
                  </a:ext>
                </a:extLst>
              </a:tr>
              <a:tr h="286970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35.3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472335"/>
                  </a:ext>
                </a:extLst>
              </a:tr>
              <a:tr h="286970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138.8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808381"/>
                  </a:ext>
                </a:extLst>
              </a:tr>
              <a:tr h="286970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31.5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65449"/>
                  </a:ext>
                </a:extLst>
              </a:tr>
              <a:tr h="286970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53.0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452677"/>
                  </a:ext>
                </a:extLst>
              </a:tr>
              <a:tr h="286970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294.1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683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405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377071"/>
            <a:ext cx="5179113" cy="125757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Параллельное программирование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722329"/>
            <a:ext cx="5012573" cy="4650830"/>
          </a:xfrm>
        </p:spPr>
        <p:txBody>
          <a:bodyPr numCol="1">
            <a:noAutofit/>
          </a:bodyPr>
          <a:lstStyle/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В рамках курса «Методы и технологии суперкомпьютерных вычислений» в данный проект в экспериментальных целях было внедрено применение параллельного программирования.</a:t>
            </a:r>
          </a:p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Целью внедрения было получение ускорения за счёт использования большего количества вычислительных ресурсов системы.</a:t>
            </a:r>
          </a:p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Параллельное программирование внедрялось в 2 области: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Параллельный расчёт свёрток распределений альтернативностей и запуск для них фронтального алгоритма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Параллельная работа с фронтом в виде дерева в самом фронтальном алгоритме.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F4529DDE-D0A5-43DD-B5EC-AD90A1C172FB}"/>
              </a:ext>
            </a:extLst>
          </p:cNvPr>
          <p:cNvSpPr/>
          <p:nvPr/>
        </p:nvSpPr>
        <p:spPr>
          <a:xfrm>
            <a:off x="6096000" y="695746"/>
            <a:ext cx="5643365" cy="5677413"/>
          </a:xfrm>
          <a:prstGeom prst="roundRect">
            <a:avLst/>
          </a:prstGeom>
          <a:ln>
            <a:solidFill>
              <a:srgbClr val="BFE8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540385" algn="just"/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40385" indent="450215" algn="just"/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8311A777-183E-4131-A122-1EA28E103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363451"/>
              </p:ext>
            </p:extLst>
          </p:nvPr>
        </p:nvGraphicFramePr>
        <p:xfrm>
          <a:off x="6532323" y="1005857"/>
          <a:ext cx="4809994" cy="21687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7846">
                  <a:extLst>
                    <a:ext uri="{9D8B030D-6E8A-4147-A177-3AD203B41FA5}">
                      <a16:colId xmlns:a16="http://schemas.microsoft.com/office/drawing/2014/main" val="2165296573"/>
                    </a:ext>
                  </a:extLst>
                </a:gridCol>
                <a:gridCol w="1307846">
                  <a:extLst>
                    <a:ext uri="{9D8B030D-6E8A-4147-A177-3AD203B41FA5}">
                      <a16:colId xmlns:a16="http://schemas.microsoft.com/office/drawing/2014/main" val="2715358759"/>
                    </a:ext>
                  </a:extLst>
                </a:gridCol>
                <a:gridCol w="1070392">
                  <a:extLst>
                    <a:ext uri="{9D8B030D-6E8A-4147-A177-3AD203B41FA5}">
                      <a16:colId xmlns:a16="http://schemas.microsoft.com/office/drawing/2014/main" val="1475785900"/>
                    </a:ext>
                  </a:extLst>
                </a:gridCol>
                <a:gridCol w="1123910">
                  <a:extLst>
                    <a:ext uri="{9D8B030D-6E8A-4147-A177-3AD203B41FA5}">
                      <a16:colId xmlns:a16="http://schemas.microsoft.com/office/drawing/2014/main" val="2261648851"/>
                    </a:ext>
                  </a:extLst>
                </a:gridCol>
              </a:tblGrid>
              <a:tr h="184023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 dirty="0">
                          <a:effectLst/>
                        </a:rPr>
                        <a:t>№ задачи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 dirty="0">
                          <a:effectLst/>
                        </a:rPr>
                        <a:t>Время исполнения свёрточного алгоритма в секундах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857436"/>
                  </a:ext>
                </a:extLst>
              </a:tr>
              <a:tr h="38175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Последовательный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 потока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4 потока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0793352"/>
                  </a:ext>
                </a:extLst>
              </a:tr>
              <a:tr h="184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1.611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0.919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0.583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9412426"/>
                  </a:ext>
                </a:extLst>
              </a:tr>
              <a:tr h="184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11.785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6.145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3.607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291844"/>
                  </a:ext>
                </a:extLst>
              </a:tr>
              <a:tr h="184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3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13.199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6.845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3.913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534059"/>
                  </a:ext>
                </a:extLst>
              </a:tr>
              <a:tr h="184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4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10.262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5.4496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3.046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6224794"/>
                  </a:ext>
                </a:extLst>
              </a:tr>
              <a:tr h="184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5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45.243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21.595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12.946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812007"/>
                  </a:ext>
                </a:extLst>
              </a:tr>
              <a:tr h="184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6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205.058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106.805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60.118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1663005"/>
                  </a:ext>
                </a:extLst>
              </a:tr>
              <a:tr h="184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7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803.165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378.628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225.192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0971366"/>
                  </a:ext>
                </a:extLst>
              </a:tr>
              <a:tr h="184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8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3392.997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1863.181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 dirty="0">
                          <a:effectLst/>
                        </a:rPr>
                        <a:t>1615.468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8833334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598D09A-18CA-4B1B-8AF7-BC469F426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734641"/>
              </p:ext>
            </p:extLst>
          </p:nvPr>
        </p:nvGraphicFramePr>
        <p:xfrm>
          <a:off x="6532323" y="3506267"/>
          <a:ext cx="4809994" cy="2214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2293">
                  <a:extLst>
                    <a:ext uri="{9D8B030D-6E8A-4147-A177-3AD203B41FA5}">
                      <a16:colId xmlns:a16="http://schemas.microsoft.com/office/drawing/2014/main" val="1365845980"/>
                    </a:ext>
                  </a:extLst>
                </a:gridCol>
                <a:gridCol w="1202293">
                  <a:extLst>
                    <a:ext uri="{9D8B030D-6E8A-4147-A177-3AD203B41FA5}">
                      <a16:colId xmlns:a16="http://schemas.microsoft.com/office/drawing/2014/main" val="1960842940"/>
                    </a:ext>
                  </a:extLst>
                </a:gridCol>
                <a:gridCol w="1202704">
                  <a:extLst>
                    <a:ext uri="{9D8B030D-6E8A-4147-A177-3AD203B41FA5}">
                      <a16:colId xmlns:a16="http://schemas.microsoft.com/office/drawing/2014/main" val="110764293"/>
                    </a:ext>
                  </a:extLst>
                </a:gridCol>
                <a:gridCol w="1202704">
                  <a:extLst>
                    <a:ext uri="{9D8B030D-6E8A-4147-A177-3AD203B41FA5}">
                      <a16:colId xmlns:a16="http://schemas.microsoft.com/office/drawing/2014/main" val="1759245691"/>
                    </a:ext>
                  </a:extLst>
                </a:gridCol>
              </a:tblGrid>
              <a:tr h="22645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 dirty="0">
                          <a:effectLst/>
                        </a:rPr>
                        <a:t>№ задачи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 dirty="0">
                          <a:effectLst/>
                        </a:rPr>
                        <a:t>Время исполнения фронтального алгоритма с фронтом в дереве в секундах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886818"/>
                  </a:ext>
                </a:extLst>
              </a:tr>
              <a:tr h="22635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Последовательный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 потока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4 потока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9782280"/>
                  </a:ext>
                </a:extLst>
              </a:tr>
              <a:tr h="2264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0.43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8.33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8.24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2968728"/>
                  </a:ext>
                </a:extLst>
              </a:tr>
              <a:tr h="2264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4.15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26.14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25.52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0861142"/>
                  </a:ext>
                </a:extLst>
              </a:tr>
              <a:tr h="2264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3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5.32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25.50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25.26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080110"/>
                  </a:ext>
                </a:extLst>
              </a:tr>
              <a:tr h="2264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4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4.62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24.65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24.97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0738322"/>
                  </a:ext>
                </a:extLst>
              </a:tr>
              <a:tr h="2264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5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14.39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39.91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39.54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183088"/>
                  </a:ext>
                </a:extLst>
              </a:tr>
              <a:tr h="2264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6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399.44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178.13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175.63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6723509"/>
                  </a:ext>
                </a:extLst>
              </a:tr>
              <a:tr h="2264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7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570.12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267.72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 dirty="0">
                          <a:effectLst/>
                        </a:rPr>
                        <a:t>268.03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5949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848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400B62E-5112-4B43-9A2E-08D42EF4B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878889"/>
            <a:ext cx="9418319" cy="1143000"/>
          </a:xfrm>
        </p:spPr>
        <p:txBody>
          <a:bodyPr>
            <a:normAutofit/>
          </a:bodyPr>
          <a:lstStyle/>
          <a:p>
            <a:pPr algn="ctr"/>
            <a:r>
              <a:rPr lang="ru-RU" sz="6000" dirty="0">
                <a:solidFill>
                  <a:srgbClr val="0072BC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60675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Введение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969884"/>
            <a:ext cx="4834128" cy="4918229"/>
          </a:xfrm>
        </p:spPr>
        <p:txBody>
          <a:bodyPr numCol="1">
            <a:normAutofit/>
          </a:bodyPr>
          <a:lstStyle/>
          <a:p>
            <a:pPr algn="just"/>
            <a:r>
              <a:rPr lang="ru-RU" sz="1600" dirty="0">
                <a:solidFill>
                  <a:srgbClr val="BFE8FF"/>
                </a:solidFill>
              </a:rPr>
              <a:t>Планирование производственных ресурсов - это процесс определения и управления ресурсами, необходимыми для производства продукции или услуг. Целью планирования является обеспечение эффективного использования ресурсов и достижение поставленных целей.</a:t>
            </a:r>
          </a:p>
          <a:p>
            <a:pPr algn="just"/>
            <a:r>
              <a:rPr lang="ru-RU" sz="1600" dirty="0">
                <a:solidFill>
                  <a:srgbClr val="BFE8FF"/>
                </a:solidFill>
              </a:rPr>
              <a:t>В рамках планирования производственных ресурсов специалисты определяют необходимые материалы, оборудование, трудовые ресурсы, распределяют работы, и решают другие задачи, которые влияют на производственный процесс.</a:t>
            </a:r>
            <a:br>
              <a:rPr lang="ru-RU" sz="1600" dirty="0">
                <a:solidFill>
                  <a:srgbClr val="BFE8FF"/>
                </a:solidFill>
              </a:rPr>
            </a:br>
            <a:br>
              <a:rPr lang="ru-RU" sz="1600" dirty="0">
                <a:solidFill>
                  <a:srgbClr val="BFE8FF"/>
                </a:solidFill>
              </a:rPr>
            </a:br>
            <a:r>
              <a:rPr lang="ru-RU" sz="1600" dirty="0">
                <a:solidFill>
                  <a:srgbClr val="BFE8FF"/>
                </a:solidFill>
              </a:rPr>
              <a:t>В нашей задаче рассматривается распределение заказов по оборудованию и выбор альтернативных техпроцессов для операций, которые осуществляются в процессе выполнения этих заказов.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4ABE58-E95E-4C3B-930B-1D3D75D2C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646"/>
            <a:ext cx="5681691" cy="62987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8357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Постановка задачи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6" y="969883"/>
            <a:ext cx="5179114" cy="5608469"/>
          </a:xfrm>
        </p:spPr>
        <p:txBody>
          <a:bodyPr numCol="1">
            <a:noAutofit/>
          </a:bodyPr>
          <a:lstStyle/>
          <a:p>
            <a:pPr algn="just"/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Рассматривается производство. Ресурсы производства – его оборудование. </a:t>
            </a:r>
          </a:p>
          <a:p>
            <a:pPr algn="just"/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Все ресурсы производства работают по единому графику. Технологический процесс линейный.</a:t>
            </a:r>
          </a:p>
          <a:p>
            <a:pPr algn="just"/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Каждое изделие имеет параметр альтернативности – для производства можно использовать разные технические процессы, состоящие из разных операций. </a:t>
            </a:r>
          </a:p>
          <a:p>
            <a:pPr algn="just"/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«Производство» получает задание, которое содержит в себе заказы. Каждый заказ представляет собой множество изделий определенного количества, время раннего начала выполнения заказа и директивный срок. Все заказы известны заранее, новых заказов в процессе работ не поступает.</a:t>
            </a:r>
          </a:p>
          <a:p>
            <a:pPr algn="just"/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Для каждой детали из заказа необходимо выбрать техпроцесс и указать, когда и на каком оборудовании эту деталь производить, при этом минимизируя нарушения директивных сроков выполнения заказов.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4ABE58-E95E-4C3B-930B-1D3D75D2C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646"/>
            <a:ext cx="5681691" cy="62987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806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Постановка задачи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50" y="807045"/>
            <a:ext cx="5179114" cy="5608469"/>
          </a:xfrm>
        </p:spPr>
        <p:txBody>
          <a:bodyPr numCol="1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Цель данной работы – создать программную систему, которая будет обладать следующим функционалом:</a:t>
            </a:r>
          </a:p>
          <a:p>
            <a:pPr marL="285750" indent="-28575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92D050"/>
                </a:solidFill>
                <a:ea typeface="Times New Roman" panose="02020603050405020304" pitchFamily="18" charset="0"/>
              </a:rPr>
              <a:t>Считывание входных данных для работы алгоритма из файлов в формате </a:t>
            </a:r>
            <a:r>
              <a:rPr lang="en-US" sz="1300" dirty="0">
                <a:solidFill>
                  <a:srgbClr val="92D050"/>
                </a:solidFill>
                <a:ea typeface="Times New Roman" panose="02020603050405020304" pitchFamily="18" charset="0"/>
              </a:rPr>
              <a:t>XML</a:t>
            </a:r>
            <a:r>
              <a:rPr lang="ru-RU" sz="1300" dirty="0">
                <a:solidFill>
                  <a:srgbClr val="92D050"/>
                </a:solidFill>
                <a:ea typeface="Times New Roman" panose="02020603050405020304" pitchFamily="18" charset="0"/>
              </a:rPr>
              <a:t>.</a:t>
            </a:r>
          </a:p>
          <a:p>
            <a:pPr marL="285750" indent="-28575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00B050"/>
                </a:solidFill>
                <a:ea typeface="Times New Roman" panose="02020603050405020304" pitchFamily="18" charset="0"/>
              </a:rPr>
              <a:t>Генератор входных данных</a:t>
            </a:r>
          </a:p>
          <a:p>
            <a:pPr marL="285750" indent="-28575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92D050"/>
                </a:solidFill>
                <a:effectLst/>
                <a:ea typeface="Times New Roman" panose="02020603050405020304" pitchFamily="18" charset="0"/>
              </a:rPr>
              <a:t>Запись результатов работы алгоритма в файл в формате </a:t>
            </a:r>
            <a:r>
              <a:rPr lang="en-US" sz="1300" dirty="0">
                <a:solidFill>
                  <a:srgbClr val="92D050"/>
                </a:solidFill>
                <a:effectLst/>
                <a:ea typeface="Times New Roman" panose="02020603050405020304" pitchFamily="18" charset="0"/>
              </a:rPr>
              <a:t>XML</a:t>
            </a:r>
            <a:r>
              <a:rPr lang="ru-RU" sz="1300" dirty="0">
                <a:solidFill>
                  <a:srgbClr val="92D050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US" sz="1300" dirty="0">
              <a:solidFill>
                <a:srgbClr val="92D050"/>
              </a:solidFill>
              <a:effectLst/>
              <a:ea typeface="Times New Roman" panose="02020603050405020304" pitchFamily="18" charset="0"/>
            </a:endParaRPr>
          </a:p>
          <a:p>
            <a:pPr marL="342900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92D050"/>
                </a:solidFill>
                <a:ea typeface="Times New Roman" panose="02020603050405020304" pitchFamily="18" charset="0"/>
              </a:rPr>
              <a:t>Два алгоритма для выполнения поставленной задачи: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92D050"/>
                </a:solidFill>
                <a:ea typeface="Times New Roman" panose="02020603050405020304" pitchFamily="18" charset="0"/>
              </a:rPr>
              <a:t>Базовый алгоритм.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92D050"/>
                </a:solidFill>
                <a:ea typeface="Times New Roman" panose="02020603050405020304" pitchFamily="18" charset="0"/>
              </a:rPr>
              <a:t>Собственный алгоритм.</a:t>
            </a:r>
          </a:p>
          <a:p>
            <a:pPr marL="285750" indent="-28575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92D050"/>
                </a:solidFill>
                <a:ea typeface="Times New Roman" panose="02020603050405020304" pitchFamily="18" charset="0"/>
              </a:rPr>
              <a:t>Пять</a:t>
            </a:r>
            <a:r>
              <a:rPr lang="ru-RU" sz="1300" dirty="0">
                <a:solidFill>
                  <a:srgbClr val="92D050"/>
                </a:solidFill>
                <a:effectLst/>
                <a:ea typeface="Times New Roman" panose="02020603050405020304" pitchFamily="18" charset="0"/>
              </a:rPr>
              <a:t> видов тестирования</a:t>
            </a:r>
            <a:r>
              <a:rPr lang="ru-RU" sz="1300" dirty="0">
                <a:solidFill>
                  <a:srgbClr val="92D050"/>
                </a:solidFill>
                <a:ea typeface="Times New Roman" panose="02020603050405020304" pitchFamily="18" charset="0"/>
              </a:rPr>
              <a:t>: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92D050"/>
                </a:solidFill>
                <a:ea typeface="Times New Roman" panose="02020603050405020304" pitchFamily="18" charset="0"/>
              </a:rPr>
              <a:t>Проверка заказов на возможность исполнения на конкретном производстве.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92D050"/>
                </a:solidFill>
                <a:ea typeface="Times New Roman" panose="02020603050405020304" pitchFamily="18" charset="0"/>
              </a:rPr>
              <a:t>Проверка полученного плана производства на физическую возможность исполнения.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92D050"/>
                </a:solidFill>
                <a:ea typeface="Times New Roman" panose="02020603050405020304" pitchFamily="18" charset="0"/>
              </a:rPr>
              <a:t>Сравнение двух планов по критерию нарушения директивных сроков выполнения.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00B050"/>
                </a:solidFill>
                <a:ea typeface="Times New Roman" panose="02020603050405020304" pitchFamily="18" charset="0"/>
              </a:rPr>
              <a:t>Запуск алгоритма на выбранном наборе задач с получением информации по результатам по каждой задаче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00B050"/>
                </a:solidFill>
                <a:ea typeface="Times New Roman" panose="02020603050405020304" pitchFamily="18" charset="0"/>
              </a:rPr>
              <a:t>Сравнение разных результатов эффективности на наборе задач для сравнения эффективности разных алгоритмов</a:t>
            </a:r>
          </a:p>
          <a:p>
            <a:pPr lvl="1" algn="just">
              <a:buSzPct val="120000"/>
            </a:pP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281F64-80F5-46F8-AEF2-7BF4185E77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9" r="20538"/>
          <a:stretch/>
        </p:blipFill>
        <p:spPr>
          <a:xfrm>
            <a:off x="6096000" y="350668"/>
            <a:ext cx="5681691" cy="62987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8223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Работы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093" y="951928"/>
            <a:ext cx="4674295" cy="5608469"/>
          </a:xfrm>
        </p:spPr>
        <p:txBody>
          <a:bodyPr numCol="1">
            <a:noAutofit/>
          </a:bodyPr>
          <a:lstStyle/>
          <a:p>
            <a:pPr lvl="1" algn="just">
              <a:buSzPct val="120000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Первый семестр:</a:t>
            </a:r>
          </a:p>
          <a:p>
            <a:pPr marL="742950" lvl="1" indent="-285750" algn="just">
              <a:buSzPct val="120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База – фронтальный алгоритм</a:t>
            </a:r>
          </a:p>
          <a:p>
            <a:pPr marL="742950" lvl="1" indent="-285750" algn="just">
              <a:buSzPct val="120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Тесты для фронтального алгоритма</a:t>
            </a:r>
          </a:p>
          <a:p>
            <a:pPr marL="742950" lvl="1" indent="-285750" algn="just">
              <a:buSzPct val="120000"/>
              <a:buFont typeface="Arial" panose="020B0604020202020204" pitchFamily="34" charset="0"/>
              <a:buChar char="•"/>
            </a:pP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lvl="1" algn="just">
              <a:buSzPct val="120000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Второй семестр:</a:t>
            </a:r>
          </a:p>
          <a:p>
            <a:pPr marL="742950" lvl="1" indent="-285750" algn="just">
              <a:buSzPct val="120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Два вида собственных алгоритмов</a:t>
            </a:r>
          </a:p>
          <a:p>
            <a:pPr marL="742950" lvl="1" indent="-285750" algn="just">
              <a:buSzPct val="120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Система регрессионного тестирования для сравнения эффективности алгоритмов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281F64-80F5-46F8-AEF2-7BF4185E77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9" r="20538"/>
          <a:stretch/>
        </p:blipFill>
        <p:spPr>
          <a:xfrm>
            <a:off x="6096000" y="350668"/>
            <a:ext cx="5681691" cy="62987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3668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Инструментарий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6" y="969883"/>
            <a:ext cx="5179114" cy="5608469"/>
          </a:xfrm>
        </p:spPr>
        <p:txBody>
          <a:bodyPr numCol="1">
            <a:noAutofit/>
          </a:bodyPr>
          <a:lstStyle/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Для реализации проекта используются следующие инструменты: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Язык программирования –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Java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Форматы входных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/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выходных файлов, файлов результатов и документации –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XML, JSON, CSV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IDE – IntelliJ Idea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Система контроля версий –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Git</a:t>
            </a: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Сервис для доступа к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Git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и система управления проектом –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GitHub</a:t>
            </a: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Чаты в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VK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и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Telegram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для связи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680D18-0E22-4090-921E-4E1C39017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55005"/>
            <a:ext cx="5681690" cy="58128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6025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755381"/>
            <a:ext cx="5179113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Общие идеи алгоритма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6" y="1409706"/>
            <a:ext cx="5179114" cy="5368166"/>
          </a:xfrm>
        </p:spPr>
        <p:txBody>
          <a:bodyPr numCol="1">
            <a:noAutofit/>
          </a:bodyPr>
          <a:lstStyle/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Основой как для базового, так и для собственного алгоритмов являются одни и те же действия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 –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фронтальный алгоритм: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Формирование </a:t>
            </a:r>
            <a:r>
              <a:rPr lang="ru-RU" sz="1400" dirty="0" err="1">
                <a:solidFill>
                  <a:srgbClr val="BFE8FF"/>
                </a:solidFill>
                <a:ea typeface="Times New Roman" panose="02020603050405020304" pitchFamily="18" charset="0"/>
              </a:rPr>
              <a:t>таймлайна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Формирование фронта работ.</a:t>
            </a:r>
          </a:p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В процессе работы алгоритма мы заполняем фронт работ операциями из заказов, а </a:t>
            </a:r>
            <a:r>
              <a:rPr lang="ru-RU" sz="1400" dirty="0" err="1">
                <a:solidFill>
                  <a:srgbClr val="BFE8FF"/>
                </a:solidFill>
                <a:ea typeface="Times New Roman" panose="02020603050405020304" pitchFamily="18" charset="0"/>
              </a:rPr>
              <a:t>таймлайн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 временами освобождения оборудования и раннего начала заказов, параллельно отмечая времена выполнения операций и оборудование, на котором операции выполнялись.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281F64-80F5-46F8-AEF2-7BF4185E77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9" r="20538"/>
          <a:stretch/>
        </p:blipFill>
        <p:spPr>
          <a:xfrm>
            <a:off x="6096000" y="350668"/>
            <a:ext cx="5681691" cy="62987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41114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657555"/>
            <a:ext cx="5179113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Фронтальный алгоритм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355722"/>
            <a:ext cx="4588367" cy="5368166"/>
          </a:xfrm>
        </p:spPr>
        <p:txBody>
          <a:bodyPr numCol="1">
            <a:noAutofit/>
          </a:bodyPr>
          <a:lstStyle/>
          <a:p>
            <a:pPr algn="just"/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Реализованный фронтальный алгоритм: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Альтернативный техпроцесс для деталей выбирается</a:t>
            </a:r>
            <a:r>
              <a:rPr lang="en-US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Случайным образом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Передаётся от вышележащего алгоритма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Можно выбрать, каким образом работать с фронтом операций: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Список</a:t>
            </a:r>
            <a:r>
              <a:rPr lang="en-US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Дерево.</a:t>
            </a:r>
            <a:endParaRPr lang="ru-RU" sz="20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79281B-8134-4DFA-8509-9D33092CC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951" y="505887"/>
            <a:ext cx="6200167" cy="58672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739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76842"/>
            <a:ext cx="5179113" cy="1142931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Собственный алгоритм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527141"/>
            <a:ext cx="5012573" cy="4846017"/>
          </a:xfrm>
        </p:spPr>
        <p:txBody>
          <a:bodyPr numCol="1">
            <a:noAutofit/>
          </a:bodyPr>
          <a:lstStyle/>
          <a:p>
            <a:pPr algn="just"/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В качестве собственного алгоритма мы рассматриваем надстройку над фронтальным алгоритмом, которая будет решать проблему выбора альтернативных техпроцессов.</a:t>
            </a:r>
          </a:p>
          <a:p>
            <a:pPr algn="just"/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Для реализации было выбрано два алгоритма: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Алгоритм со свёрткой существующих распределений альтернативностей для генерации новых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Релаксированный до ранцевой задачи алгоритм</a:t>
            </a:r>
          </a:p>
          <a:p>
            <a:pPr algn="just"/>
            <a:endParaRPr lang="ru-RU" sz="18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algn="just"/>
            <a:endParaRPr lang="ru-RU" sz="18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8FF30D-9AEE-414E-B025-089BEB146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79646"/>
            <a:ext cx="5681691" cy="63015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4911010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333</TotalTime>
  <Words>2457</Words>
  <Application>Microsoft Office PowerPoint</Application>
  <PresentationFormat>Широкоэкранный</PresentationFormat>
  <Paragraphs>394</Paragraphs>
  <Slides>19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Arial</vt:lpstr>
      <vt:lpstr>Calibri</vt:lpstr>
      <vt:lpstr>Cambria Math</vt:lpstr>
      <vt:lpstr>Century Schoolbook</vt:lpstr>
      <vt:lpstr>Times New Roman</vt:lpstr>
      <vt:lpstr>Wingdings</vt:lpstr>
      <vt:lpstr>Wingdings 2</vt:lpstr>
      <vt:lpstr>Вид</vt:lpstr>
      <vt:lpstr>Задача производственного планирования с альтернативными техпроцессами </vt:lpstr>
      <vt:lpstr>Введение</vt:lpstr>
      <vt:lpstr>Постановка задачи</vt:lpstr>
      <vt:lpstr>Постановка задачи</vt:lpstr>
      <vt:lpstr>Работы</vt:lpstr>
      <vt:lpstr>Инструментарий</vt:lpstr>
      <vt:lpstr>Общие идеи алгоритма</vt:lpstr>
      <vt:lpstr>Фронтальный алгоритм</vt:lpstr>
      <vt:lpstr>Собственный алгоритм</vt:lpstr>
      <vt:lpstr>Свёрточный алгоритм</vt:lpstr>
      <vt:lpstr>Ранцевая задача</vt:lpstr>
      <vt:lpstr>Тестирование фронтального алгоритма</vt:lpstr>
      <vt:lpstr>Система регрессионного и сравнительного тестирования</vt:lpstr>
      <vt:lpstr>Демонстрация работы Запуск функционала</vt:lpstr>
      <vt:lpstr>  Демонстрация работы Входные данные</vt:lpstr>
      <vt:lpstr>Демонстрация работы Результат и выходные данные</vt:lpstr>
      <vt:lpstr>Демонстрация работы  Таблицы и данные</vt:lpstr>
      <vt:lpstr>Параллельное программирование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производственного планирования с альтернативными техпроцессами </dc:title>
  <dc:creator>Балдин Алексей</dc:creator>
  <cp:lastModifiedBy>Балдин Алексей</cp:lastModifiedBy>
  <cp:revision>45</cp:revision>
  <dcterms:created xsi:type="dcterms:W3CDTF">2023-06-20T13:59:41Z</dcterms:created>
  <dcterms:modified xsi:type="dcterms:W3CDTF">2024-01-19T12:10:52Z</dcterms:modified>
</cp:coreProperties>
</file>